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51" autoAdjust="0"/>
  </p:normalViewPr>
  <p:slideViewPr>
    <p:cSldViewPr>
      <p:cViewPr varScale="1">
        <p:scale>
          <a:sx n="78" d="100"/>
          <a:sy n="78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2" Type="http://schemas.openxmlformats.org/officeDocument/2006/relationships/hyperlink" Target="mailto:dcmt@liv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breadth and depth of instructional methods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</a:t>
            </a:r>
            <a:r>
              <a:rPr lang="en-US" dirty="0" err="1" smtClean="0"/>
              <a:t>organise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We then have to narrow down the possibilities – choosing the best alternatives</a:t>
            </a:r>
          </a:p>
          <a:p>
            <a:pPr marL="571500" indent="-571500">
              <a:buFont typeface="Arial"/>
              <a:buChar char="•"/>
            </a:pPr>
            <a:r>
              <a:rPr lang="en-US" dirty="0" err="1" smtClean="0"/>
              <a:t>Organise</a:t>
            </a:r>
            <a:r>
              <a:rPr lang="en-US" dirty="0" smtClean="0"/>
              <a:t> them into a story that makes sense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And test our ideas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consolidate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42780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74473" y="2419256"/>
            <a:ext cx="3585559" cy="2233880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860032" y="2419256"/>
            <a:ext cx="2507633" cy="3169984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868143" y="5560349"/>
            <a:ext cx="1510961" cy="851447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74473" y="4653136"/>
            <a:ext cx="2721463" cy="851447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5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consolidate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We have articulated what we think or received the results of our experiment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And have received feedback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So we are in a position to affirm or reject our new ideas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0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is important</a:t>
            </a:r>
            <a:endParaRPr lang="en-US" dirty="0"/>
          </a:p>
        </p:txBody>
      </p:sp>
      <p:pic>
        <p:nvPicPr>
          <p:cNvPr id="4" name="Content Placeholder 3" descr="learning st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2" b="7482"/>
          <a:stretch>
            <a:fillRect/>
          </a:stretch>
        </p:blipFill>
        <p:spPr>
          <a:xfrm>
            <a:off x="899592" y="2492896"/>
            <a:ext cx="5832648" cy="378889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preferred method for:</a:t>
            </a:r>
          </a:p>
          <a:p>
            <a:pPr lvl="1"/>
            <a:r>
              <a:rPr lang="en-GB" dirty="0" smtClean="0"/>
              <a:t>Knowledge</a:t>
            </a:r>
          </a:p>
          <a:p>
            <a:pPr lvl="1"/>
            <a:r>
              <a:rPr lang="en-GB" dirty="0" smtClean="0"/>
              <a:t>Skills</a:t>
            </a:r>
          </a:p>
          <a:p>
            <a:pPr lvl="1"/>
            <a:r>
              <a:rPr lang="en-GB" dirty="0" smtClean="0"/>
              <a:t>Attitudes</a:t>
            </a:r>
          </a:p>
          <a:p>
            <a:pPr lvl="1"/>
            <a:endParaRPr lang="en-GB" dirty="0"/>
          </a:p>
          <a:p>
            <a:r>
              <a:rPr lang="en-GB" dirty="0" smtClean="0"/>
              <a:t>How would you address each of the Quadrants?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Think-Pair-Share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595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Your preferred method for:</a:t>
            </a:r>
          </a:p>
          <a:p>
            <a:pPr lvl="1"/>
            <a:r>
              <a:rPr lang="en-GB" dirty="0" smtClean="0"/>
              <a:t>Knowledge</a:t>
            </a:r>
          </a:p>
          <a:p>
            <a:pPr lvl="1"/>
            <a:r>
              <a:rPr lang="en-GB" dirty="0" smtClean="0"/>
              <a:t>Skills</a:t>
            </a:r>
          </a:p>
          <a:p>
            <a:pPr lvl="1"/>
            <a:r>
              <a:rPr lang="en-GB" dirty="0" smtClean="0"/>
              <a:t>Attitudes</a:t>
            </a:r>
          </a:p>
          <a:p>
            <a:r>
              <a:rPr lang="en-GB" dirty="0" smtClean="0"/>
              <a:t>Strengths/variety of approaches</a:t>
            </a:r>
            <a:endParaRPr lang="en-GB" dirty="0"/>
          </a:p>
          <a:p>
            <a:r>
              <a:rPr lang="en-GB" dirty="0" smtClean="0"/>
              <a:t>How would you address each of the Quadrants?</a:t>
            </a:r>
          </a:p>
          <a:p>
            <a:pPr lvl="1"/>
            <a:r>
              <a:rPr lang="en-GB" dirty="0"/>
              <a:t>Knowledge</a:t>
            </a:r>
          </a:p>
          <a:p>
            <a:pPr lvl="1"/>
            <a:r>
              <a:rPr lang="en-GB" dirty="0"/>
              <a:t>Skills</a:t>
            </a:r>
          </a:p>
          <a:p>
            <a:pPr lvl="1"/>
            <a:r>
              <a:rPr lang="en-GB" dirty="0"/>
              <a:t>Attitudes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01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recap on what is involved in learning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Strategies for facilitating learning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96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68552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people learn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64964" y="2914777"/>
            <a:ext cx="2405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Taylor and </a:t>
            </a:r>
            <a:r>
              <a:rPr lang="en-GB" dirty="0" err="1" smtClean="0"/>
              <a:t>Hamdy</a:t>
            </a:r>
            <a:r>
              <a:rPr lang="en-GB" dirty="0" smtClean="0"/>
              <a:t>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4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LVP_UNI_LOGO_Panton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four elements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Dissonance</a:t>
            </a:r>
          </a:p>
          <a:p>
            <a:pPr>
              <a:buFontTx/>
              <a:buChar char="•"/>
            </a:pPr>
            <a:r>
              <a:rPr lang="en-US" dirty="0" smtClean="0"/>
              <a:t>Elaboration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 smtClean="0"/>
              <a:t>Organising</a:t>
            </a:r>
            <a:endParaRPr lang="en-US" dirty="0"/>
          </a:p>
          <a:p>
            <a:pPr>
              <a:buFontTx/>
              <a:buChar char="•"/>
            </a:pPr>
            <a:r>
              <a:rPr lang="en-US" dirty="0" smtClean="0"/>
              <a:t>Consolidating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Not necessarily in exactly that order – but they are all necessary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Dissonance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68552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3131840" y="3645024"/>
            <a:ext cx="4235825" cy="2813008"/>
            <a:chOff x="3131840" y="3645024"/>
            <a:chExt cx="4235825" cy="2813008"/>
          </a:xfrm>
          <a:solidFill>
            <a:schemeClr val="bg2">
              <a:alpha val="77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4932040" y="4365104"/>
              <a:ext cx="2435625" cy="20929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68144" y="3645024"/>
              <a:ext cx="1499521" cy="720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31840" y="5301208"/>
              <a:ext cx="1800200" cy="11568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974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Dissonance – most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Existing knowledge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Activate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Articulate</a:t>
            </a: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The task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Resources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Motivation, development, style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Not the only phase!</a:t>
            </a:r>
          </a:p>
          <a:p>
            <a:pPr marL="971550" lvl="1" indent="-571500">
              <a:buFont typeface="Arial"/>
              <a:buChar char="•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6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Elaboration and refinement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68552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274473" y="2445028"/>
            <a:ext cx="3657567" cy="2856180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932040" y="5373216"/>
            <a:ext cx="2435625" cy="1064352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103256" y="5301208"/>
            <a:ext cx="1828784" cy="1156824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932040" y="4365104"/>
            <a:ext cx="936104" cy="1008112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1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Elaboration and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After observing and reflecting upon the dissonance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We develop a series of possible explanations</a:t>
            </a:r>
          </a:p>
          <a:p>
            <a:pPr marL="571500" indent="-571500">
              <a:buFont typeface="Arial"/>
              <a:buChar char="•"/>
            </a:pP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The “richness”  and the “context” of the elaborations is important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40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</a:t>
            </a:r>
            <a:r>
              <a:rPr lang="en-US" dirty="0" err="1" smtClean="0"/>
              <a:t>organise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42780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74473" y="2419256"/>
            <a:ext cx="3657567" cy="2856180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932040" y="2419256"/>
            <a:ext cx="2435625" cy="2233880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03256" y="5275436"/>
            <a:ext cx="1828784" cy="1156824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932040" y="4653136"/>
            <a:ext cx="936104" cy="936104"/>
          </a:xfrm>
          <a:prstGeom prst="rect">
            <a:avLst/>
          </a:prstGeom>
          <a:solidFill>
            <a:schemeClr val="bg2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1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FT Lpool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UMFT Lpool</Template>
  <TotalTime>114</TotalTime>
  <Words>222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UMFT Lpool</vt:lpstr>
      <vt:lpstr>The breadth and depth of instructional methods</vt:lpstr>
      <vt:lpstr>Strategies for facilitating learning</vt:lpstr>
      <vt:lpstr>How people learn</vt:lpstr>
      <vt:lpstr>There are four elements</vt:lpstr>
      <vt:lpstr>Dissonance</vt:lpstr>
      <vt:lpstr>Dissonance – most important</vt:lpstr>
      <vt:lpstr>Elaboration and refinement</vt:lpstr>
      <vt:lpstr>Elaboration and refinement</vt:lpstr>
      <vt:lpstr>Reflect and organise</vt:lpstr>
      <vt:lpstr>Reflect and organise</vt:lpstr>
      <vt:lpstr>Reflect and consolidate</vt:lpstr>
      <vt:lpstr>Reflect and consolidate</vt:lpstr>
      <vt:lpstr>Feedback is important</vt:lpstr>
      <vt:lpstr>Think-Pair-Share </vt:lpstr>
      <vt:lpstr>Plenary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breadth and depth of instructional methods</dc:title>
  <dc:creator>Taylor, David</dc:creator>
  <cp:lastModifiedBy>Taylor, David</cp:lastModifiedBy>
  <cp:revision>5</cp:revision>
  <dcterms:created xsi:type="dcterms:W3CDTF">2013-08-14T11:21:59Z</dcterms:created>
  <dcterms:modified xsi:type="dcterms:W3CDTF">2013-08-14T13:16:41Z</dcterms:modified>
</cp:coreProperties>
</file>